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GB"/>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7/28/2022</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7/28/2022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GB"/>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7/28/2022</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7/28/2022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7/28/2022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7/28/2022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7/28/2022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GB"/>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7/28/2022</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7/28/2022</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7/28/2022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7/28/2022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7/28/2022</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hyperlink" Target="https://www.shmoop.com/study-guides/literature/passage-to-india/analysis/ending" TargetMode="External" /><Relationship Id="rId2" Type="http://schemas.openxmlformats.org/officeDocument/2006/relationships/hyperlink" Target="https://www.shmoop.com/study-guides/literature/passage-to-india/analysis/genre" TargetMode="Externa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hyperlink" Target="https://en.m.wikipedia.org/wiki/Barabar_Caves" TargetMode="External" /><Relationship Id="rId2" Type="http://schemas.openxmlformats.org/officeDocument/2006/relationships/hyperlink" Target="https://en.m.wikipedia.org/wiki/Marabar_Caves" TargetMode="External" /><Relationship Id="rId1" Type="http://schemas.openxmlformats.org/officeDocument/2006/relationships/slideLayout" Target="../slideLayouts/slideLayout2.xml" /><Relationship Id="rId4" Type="http://schemas.openxmlformats.org/officeDocument/2006/relationships/hyperlink" Target="https://en.m.wikipedia.org/wiki/A_Passage_to_India#cite_note-6" TargetMode="External" /></Relationships>
</file>

<file path=ppt/slides/_rels/slide6.xml.rels><?xml version="1.0" encoding="UTF-8" standalone="yes"?>
<Relationships xmlns="http://schemas.openxmlformats.org/package/2006/relationships"><Relationship Id="rId2" Type="http://schemas.openxmlformats.org/officeDocument/2006/relationships/hyperlink" Target="http://ardhendude.blogspot.in/search/label/Novel" TargetMode="Externa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hyperlink" Target="http://ardhendude.blogspot.in/search/label/Novel" TargetMode="Externa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hyperlink" Target="http://ardhendude.blogspot.in/search/label/Novel" TargetMode="Externa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2608E-54FA-2B41-9BA5-1CF3242CF9A4}"/>
              </a:ext>
            </a:extLst>
          </p:cNvPr>
          <p:cNvSpPr>
            <a:spLocks noGrp="1"/>
          </p:cNvSpPr>
          <p:nvPr>
            <p:ph type="ctrTitle"/>
          </p:nvPr>
        </p:nvSpPr>
        <p:spPr>
          <a:xfrm>
            <a:off x="1070575" y="1573341"/>
            <a:ext cx="9068586" cy="2590800"/>
          </a:xfrm>
        </p:spPr>
        <p:txBody>
          <a:bodyPr/>
          <a:lstStyle/>
          <a:p>
            <a:r>
              <a:rPr lang="en-GB"/>
              <a:t>A Passage to India:Title</a:t>
            </a:r>
            <a:endParaRPr lang="en-US"/>
          </a:p>
        </p:txBody>
      </p:sp>
      <p:sp>
        <p:nvSpPr>
          <p:cNvPr id="3" name="Subtitle 2">
            <a:extLst>
              <a:ext uri="{FF2B5EF4-FFF2-40B4-BE49-F238E27FC236}">
                <a16:creationId xmlns:a16="http://schemas.microsoft.com/office/drawing/2014/main" id="{6B86DFD7-D668-0249-9EBB-418605268EE3}"/>
              </a:ext>
            </a:extLst>
          </p:cNvPr>
          <p:cNvSpPr>
            <a:spLocks noGrp="1"/>
          </p:cNvSpPr>
          <p:nvPr>
            <p:ph type="subTitle" idx="1"/>
          </p:nvPr>
        </p:nvSpPr>
        <p:spPr/>
        <p:txBody>
          <a:bodyPr>
            <a:normAutofit fontScale="92500" lnSpcReduction="20000"/>
          </a:bodyPr>
          <a:lstStyle/>
          <a:p>
            <a:r>
              <a:rPr lang="en-GB"/>
              <a:t>MA II SEM PAPER VII</a:t>
            </a:r>
          </a:p>
          <a:p>
            <a:r>
              <a:rPr lang="en-GB"/>
              <a:t>DEPARTMENT OF ENGLISH GOVT COLLEGE PAONTA SAHIB </a:t>
            </a:r>
            <a:endParaRPr lang="en-US"/>
          </a:p>
        </p:txBody>
      </p:sp>
    </p:spTree>
    <p:extLst>
      <p:ext uri="{BB962C8B-B14F-4D97-AF65-F5344CB8AC3E}">
        <p14:creationId xmlns:p14="http://schemas.microsoft.com/office/powerpoint/2010/main" val="2532288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32ED-C8C9-B144-AB47-BB7130EA667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DD2A0BE-5323-3944-8AAA-24685F4B52FC}"/>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309267DA-4AC7-6D4A-8B01-BC4022D21242}"/>
              </a:ext>
            </a:extLst>
          </p:cNvPr>
          <p:cNvSpPr txBox="1"/>
          <p:nvPr/>
        </p:nvSpPr>
        <p:spPr>
          <a:xfrm>
            <a:off x="3046512" y="2828835"/>
            <a:ext cx="6276082" cy="1200329"/>
          </a:xfrm>
          <a:prstGeom prst="rect">
            <a:avLst/>
          </a:prstGeom>
          <a:noFill/>
        </p:spPr>
        <p:txBody>
          <a:bodyPr wrap="square">
            <a:spAutoFit/>
          </a:bodyPr>
          <a:lstStyle/>
          <a:p>
            <a:r>
              <a:rPr lang="en-GB" b="0" i="0">
                <a:solidFill>
                  <a:srgbClr val="4D5156"/>
                </a:solidFill>
                <a:effectLst/>
                <a:latin typeface="Roboto"/>
              </a:rPr>
              <a:t>The title of A Passage to India is </a:t>
            </a:r>
            <a:r>
              <a:rPr lang="en-GB" b="1" i="0">
                <a:solidFill>
                  <a:srgbClr val="4D5156"/>
                </a:solidFill>
                <a:effectLst/>
                <a:latin typeface="Roboto"/>
              </a:rPr>
              <a:t>a reference to Walt Whitman's poem, "A Passage to India."</a:t>
            </a:r>
            <a:r>
              <a:rPr lang="en-GB" b="0" i="0">
                <a:solidFill>
                  <a:srgbClr val="4D5156"/>
                </a:solidFill>
                <a:effectLst/>
                <a:latin typeface="Roboto"/>
              </a:rPr>
              <a:t> In the poem, Whitman takes his reader on an imaginary journey through time and space.</a:t>
            </a:r>
            <a:endParaRPr lang="en-US"/>
          </a:p>
        </p:txBody>
      </p:sp>
    </p:spTree>
    <p:extLst>
      <p:ext uri="{BB962C8B-B14F-4D97-AF65-F5344CB8AC3E}">
        <p14:creationId xmlns:p14="http://schemas.microsoft.com/office/powerpoint/2010/main" val="4104209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DF676-DC86-E843-B546-9F111ECA98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4B3F97F-2363-EA40-8E1E-180FF69AAAFA}"/>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E5487339-2E20-3247-99BB-9E37A73CC5EB}"/>
              </a:ext>
            </a:extLst>
          </p:cNvPr>
          <p:cNvSpPr txBox="1"/>
          <p:nvPr/>
        </p:nvSpPr>
        <p:spPr>
          <a:xfrm>
            <a:off x="3046512" y="2274838"/>
            <a:ext cx="6098976" cy="2308324"/>
          </a:xfrm>
          <a:prstGeom prst="rect">
            <a:avLst/>
          </a:prstGeom>
          <a:noFill/>
        </p:spPr>
        <p:txBody>
          <a:bodyPr wrap="square">
            <a:spAutoFit/>
          </a:bodyPr>
          <a:lstStyle/>
          <a:p>
            <a:r>
              <a:rPr lang="en-GB" b="0" i="0">
                <a:solidFill>
                  <a:srgbClr val="000000"/>
                </a:solidFill>
                <a:effectLst/>
                <a:latin typeface="Roboto"/>
              </a:rPr>
              <a:t>India is presented as a fabled land that inspired Columbus to seek a westward route from Europe to India, a route that ended up with his discovery of the Americas. While India is celebrated as an antique land, rich in history, America is celebrated as a force of modernization. Whitman sees both as caught up in an inexorable thrust toward globalization, where all countries are swept up in the same push toward progress</a:t>
            </a:r>
            <a:endParaRPr lang="en-US"/>
          </a:p>
        </p:txBody>
      </p:sp>
    </p:spTree>
    <p:extLst>
      <p:ext uri="{BB962C8B-B14F-4D97-AF65-F5344CB8AC3E}">
        <p14:creationId xmlns:p14="http://schemas.microsoft.com/office/powerpoint/2010/main" val="3995664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AC377-6AED-D04E-BDB5-AB9427540EF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B5A516E-8E40-0041-954E-F43C9DC6A700}"/>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ABFDFE42-2360-B646-8DC3-8F6CA44102D7}"/>
              </a:ext>
            </a:extLst>
          </p:cNvPr>
          <p:cNvSpPr txBox="1"/>
          <p:nvPr/>
        </p:nvSpPr>
        <p:spPr>
          <a:xfrm>
            <a:off x="3046512" y="612844"/>
            <a:ext cx="6098976" cy="5632311"/>
          </a:xfrm>
          <a:prstGeom prst="rect">
            <a:avLst/>
          </a:prstGeom>
          <a:noFill/>
        </p:spPr>
        <p:txBody>
          <a:bodyPr wrap="square">
            <a:spAutoFit/>
          </a:bodyPr>
          <a:lstStyle/>
          <a:p>
            <a:pPr algn="l"/>
            <a:r>
              <a:rPr lang="en-GB" b="0" i="0">
                <a:solidFill>
                  <a:srgbClr val="000000"/>
                </a:solidFill>
                <a:effectLst/>
                <a:latin typeface="Roboto"/>
              </a:rPr>
              <a:t>Forster's novel explores the darker side of what you might call Whitman's Song of My Global Self. Forster's exposé of the costs and contradictions of the British Empire reveal that the dream of "lands […] welded together" could just be the cynical mantra for taking over other countries. While Whitman uses interracial marriage – "The races, neighbors, to marry and be given in marriage" – as a metaphor for international harmony, Forster's novel shows how even a hint of interracial attraction, let alone friendship, can inflame deep-seated racial animosities.</a:t>
            </a:r>
            <a:br>
              <a:rPr lang="en-GB" b="0" i="0">
                <a:solidFill>
                  <a:srgbClr val="000000"/>
                </a:solidFill>
                <a:effectLst/>
                <a:latin typeface="Roboto"/>
              </a:rPr>
            </a:br>
            <a:br>
              <a:rPr lang="en-GB" b="0" i="0">
                <a:solidFill>
                  <a:srgbClr val="000000"/>
                </a:solidFill>
                <a:effectLst/>
                <a:latin typeface="Roboto"/>
              </a:rPr>
            </a:br>
            <a:r>
              <a:rPr lang="en-GB" b="0" i="0">
                <a:solidFill>
                  <a:srgbClr val="000000"/>
                </a:solidFill>
                <a:effectLst/>
                <a:latin typeface="Roboto"/>
              </a:rPr>
              <a:t>Whitman ends his poem with an invocation to follow the examples of the great explorers – and the great empire-builders – to go on a "passage beyond," to other fantastic discoveries. But Forster's novel asks us to question the motives behind such a passage, particularly if it entails subjecting entire peoples to the rule of a foreign power.</a:t>
            </a:r>
          </a:p>
          <a:p>
            <a:pPr algn="l"/>
            <a:r>
              <a:rPr lang="en-GB" b="1" i="0" u="none" strike="noStrike">
                <a:solidFill>
                  <a:srgbClr val="FFFFFF"/>
                </a:solidFill>
                <a:effectLst/>
                <a:latin typeface="Roboto"/>
                <a:hlinkClick r:id="rId2"/>
              </a:rPr>
              <a:t>Previous</a:t>
            </a:r>
            <a:r>
              <a:rPr lang="en-GB" b="1" i="0" u="none" strike="noStrike">
                <a:solidFill>
                  <a:srgbClr val="FFFFFF"/>
                </a:solidFill>
                <a:effectLst/>
                <a:latin typeface="Roboto"/>
                <a:hlinkClick r:id="rId3"/>
              </a:rPr>
              <a:t>Next</a:t>
            </a:r>
            <a:endParaRPr lang="en-GB" b="0" i="0">
              <a:solidFill>
                <a:srgbClr val="000000"/>
              </a:solidFill>
              <a:effectLst/>
              <a:latin typeface="Roboto"/>
            </a:endParaRPr>
          </a:p>
          <a:p>
            <a:br>
              <a:rPr lang="en-GB" b="0" i="0">
                <a:solidFill>
                  <a:srgbClr val="000000"/>
                </a:solidFill>
                <a:effectLst/>
                <a:latin typeface="Roboto"/>
              </a:rPr>
            </a:br>
            <a:endParaRPr lang="en-US"/>
          </a:p>
        </p:txBody>
      </p:sp>
    </p:spTree>
    <p:extLst>
      <p:ext uri="{BB962C8B-B14F-4D97-AF65-F5344CB8AC3E}">
        <p14:creationId xmlns:p14="http://schemas.microsoft.com/office/powerpoint/2010/main" val="1320316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E8397-75CB-2E4F-A8D9-4493AC2E4F47}"/>
              </a:ext>
            </a:extLst>
          </p:cNvPr>
          <p:cNvSpPr>
            <a:spLocks noGrp="1"/>
          </p:cNvSpPr>
          <p:nvPr>
            <p:ph type="title"/>
          </p:nvPr>
        </p:nvSpPr>
        <p:spPr/>
        <p:txBody>
          <a:bodyPr/>
          <a:lstStyle/>
          <a:p>
            <a:r>
              <a:rPr lang="en-GB"/>
              <a:t>Story</a:t>
            </a:r>
            <a:endParaRPr lang="en-US"/>
          </a:p>
        </p:txBody>
      </p:sp>
      <p:sp>
        <p:nvSpPr>
          <p:cNvPr id="3" name="Content Placeholder 2">
            <a:extLst>
              <a:ext uri="{FF2B5EF4-FFF2-40B4-BE49-F238E27FC236}">
                <a16:creationId xmlns:a16="http://schemas.microsoft.com/office/drawing/2014/main" id="{8BCB6955-9C58-1946-8EE0-F6D077AFA3E1}"/>
              </a:ext>
            </a:extLst>
          </p:cNvPr>
          <p:cNvSpPr>
            <a:spLocks noGrp="1"/>
          </p:cNvSpPr>
          <p:nvPr>
            <p:ph idx="1"/>
          </p:nvPr>
        </p:nvSpPr>
        <p:spPr/>
        <p:txBody>
          <a:bodyPr/>
          <a:lstStyle/>
          <a:p>
            <a:r>
              <a:rPr lang="en-GB" b="0" i="0">
                <a:solidFill>
                  <a:srgbClr val="202122"/>
                </a:solidFill>
                <a:effectLst/>
                <a:latin typeface="-apple-system"/>
              </a:rPr>
              <a:t>The story revolves around four characters: Dr. Aziz, his British friend Mr. Cyril Fielding, Mrs. Moore, and Miss Adela Quested. During a trip to the fictitious </a:t>
            </a:r>
            <a:r>
              <a:rPr lang="en-GB" b="0" i="0" u="none" strike="noStrike">
                <a:solidFill>
                  <a:srgbClr val="6B4BA1"/>
                </a:solidFill>
                <a:effectLst/>
                <a:latin typeface="-apple-system"/>
                <a:hlinkClick r:id="rId2" tooltip="Marabar Caves"/>
              </a:rPr>
              <a:t>Marabar Caves</a:t>
            </a:r>
            <a:r>
              <a:rPr lang="en-GB" b="0" i="0">
                <a:solidFill>
                  <a:srgbClr val="202122"/>
                </a:solidFill>
                <a:effectLst/>
                <a:latin typeface="-apple-system"/>
              </a:rPr>
              <a:t> (modeled on the </a:t>
            </a:r>
            <a:r>
              <a:rPr lang="en-GB" b="0" i="0" u="none" strike="noStrike">
                <a:solidFill>
                  <a:srgbClr val="6B4BA1"/>
                </a:solidFill>
                <a:effectLst/>
                <a:latin typeface="-apple-system"/>
                <a:hlinkClick r:id="rId3" tooltip="Barabar Caves"/>
              </a:rPr>
              <a:t>Barabar Caves</a:t>
            </a:r>
            <a:r>
              <a:rPr lang="en-GB" b="0" i="0">
                <a:solidFill>
                  <a:srgbClr val="202122"/>
                </a:solidFill>
                <a:effectLst/>
                <a:latin typeface="-apple-system"/>
              </a:rPr>
              <a:t> of Bihar),</a:t>
            </a:r>
            <a:r>
              <a:rPr lang="en-GB" b="0" i="0" u="none" strike="noStrike" baseline="30000">
                <a:solidFill>
                  <a:srgbClr val="6B4BA1"/>
                </a:solidFill>
                <a:effectLst/>
                <a:latin typeface="inherit"/>
                <a:hlinkClick r:id="rId4"/>
              </a:rPr>
              <a:t>[6]</a:t>
            </a:r>
            <a:r>
              <a:rPr lang="en-GB" b="0" i="0">
                <a:solidFill>
                  <a:srgbClr val="202122"/>
                </a:solidFill>
                <a:effectLst/>
                <a:latin typeface="-apple-system"/>
              </a:rPr>
              <a:t> Adela thinks she finds herself alone with Dr. Aziz in one of the caves (when in fact he is in an entirely different cave), and subsequently panics and flees; it is assumed that Dr. Aziz has attempted to assault her. Aziz's trial, and its run-up and aftermath, bring to a boil the common racial tensions and prejudices between Indians and the British during the colonial era.</a:t>
            </a:r>
            <a:endParaRPr lang="en-US"/>
          </a:p>
        </p:txBody>
      </p:sp>
    </p:spTree>
    <p:extLst>
      <p:ext uri="{BB962C8B-B14F-4D97-AF65-F5344CB8AC3E}">
        <p14:creationId xmlns:p14="http://schemas.microsoft.com/office/powerpoint/2010/main" val="2575444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BC904-C208-FE4B-B793-0AD70790B2C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26ABD55-4FF9-E24E-AB41-DE4180C7329F}"/>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5594A451-DCE6-CC49-8448-CCA18280B358}"/>
              </a:ext>
            </a:extLst>
          </p:cNvPr>
          <p:cNvSpPr txBox="1"/>
          <p:nvPr/>
        </p:nvSpPr>
        <p:spPr>
          <a:xfrm>
            <a:off x="3046512" y="2136338"/>
            <a:ext cx="6098976" cy="2585323"/>
          </a:xfrm>
          <a:prstGeom prst="rect">
            <a:avLst/>
          </a:prstGeom>
          <a:noFill/>
        </p:spPr>
        <p:txBody>
          <a:bodyPr wrap="square">
            <a:spAutoFit/>
          </a:bodyPr>
          <a:lstStyle/>
          <a:p>
            <a:r>
              <a:rPr lang="en-GB" b="0" i="0">
                <a:solidFill>
                  <a:srgbClr val="000000"/>
                </a:solidFill>
                <a:effectLst/>
                <a:latin typeface="Trebuchet MS" panose="020B0603020202020204" pitchFamily="34" charset="0"/>
              </a:rPr>
              <a:t>Walt Whitman in his poem </a:t>
            </a:r>
            <a:r>
              <a:rPr lang="en-GB" b="0" i="1">
                <a:solidFill>
                  <a:srgbClr val="000000"/>
                </a:solidFill>
                <a:effectLst/>
                <a:latin typeface="Trebuchet MS" panose="020B0603020202020204" pitchFamily="34" charset="0"/>
              </a:rPr>
              <a:t>Passage to India</a:t>
            </a:r>
            <a:r>
              <a:rPr lang="en-GB" b="0" i="0">
                <a:solidFill>
                  <a:srgbClr val="000000"/>
                </a:solidFill>
                <a:effectLst/>
                <a:latin typeface="Trebuchet MS" panose="020B0603020202020204" pitchFamily="34" charset="0"/>
              </a:rPr>
              <a:t> wants the soul to take a journey to India for further advance. The ‘passage’ that Forster explores is also a similar journey. Like Whitman’s cry: “Passage to more than India”, Forster’s </a:t>
            </a:r>
            <a:r>
              <a:rPr lang="en-GB" b="0" i="0" u="none" strike="noStrike">
                <a:solidFill>
                  <a:srgbClr val="C08D37"/>
                </a:solidFill>
                <a:effectLst/>
                <a:latin typeface="Trebuchet MS" panose="020B0603020202020204" pitchFamily="34" charset="0"/>
                <a:hlinkClick r:id="rId2"/>
              </a:rPr>
              <a:t>novel </a:t>
            </a:r>
            <a:r>
              <a:rPr lang="en-GB" b="0" i="0">
                <a:solidFill>
                  <a:srgbClr val="000000"/>
                </a:solidFill>
                <a:effectLst/>
                <a:latin typeface="Trebuchet MS" panose="020B0603020202020204" pitchFamily="34" charset="0"/>
              </a:rPr>
              <a:t>is more than a historical novel about India; it is a prophetic work in which Forster is concerned not only with the path to greater understanding of India but also with man’s quest for truth and understanding about the universe he lives in.</a:t>
            </a:r>
            <a:endParaRPr lang="en-US"/>
          </a:p>
        </p:txBody>
      </p:sp>
    </p:spTree>
    <p:extLst>
      <p:ext uri="{BB962C8B-B14F-4D97-AF65-F5344CB8AC3E}">
        <p14:creationId xmlns:p14="http://schemas.microsoft.com/office/powerpoint/2010/main" val="2066644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9F8E5-132D-E546-A990-EEE95A7A60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75AFCBB-60B5-0148-8C54-F5A132EDE409}"/>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3131072E-5BE0-B84C-B269-4FB1777881FA}"/>
              </a:ext>
            </a:extLst>
          </p:cNvPr>
          <p:cNvSpPr txBox="1"/>
          <p:nvPr/>
        </p:nvSpPr>
        <p:spPr>
          <a:xfrm>
            <a:off x="3046512" y="1997839"/>
            <a:ext cx="6098976" cy="2862322"/>
          </a:xfrm>
          <a:prstGeom prst="rect">
            <a:avLst/>
          </a:prstGeom>
          <a:noFill/>
        </p:spPr>
        <p:txBody>
          <a:bodyPr wrap="square">
            <a:spAutoFit/>
          </a:bodyPr>
          <a:lstStyle/>
          <a:p>
            <a:r>
              <a:rPr lang="en-GB" b="1" i="0" u="sng" strike="noStrike">
                <a:solidFill>
                  <a:srgbClr val="C08D37"/>
                </a:solidFill>
                <a:effectLst/>
                <a:latin typeface="Trebuchet MS" panose="020B0603020202020204" pitchFamily="34" charset="0"/>
                <a:hlinkClick r:id="rId2"/>
              </a:rPr>
              <a:t>The three levels of Meanings:</a:t>
            </a:r>
            <a:r>
              <a:rPr lang="en-GB" b="0" i="0" u="none" strike="noStrike">
                <a:solidFill>
                  <a:srgbClr val="C08D37"/>
                </a:solidFill>
                <a:effectLst/>
                <a:latin typeface="Trebuchet MS" panose="020B0603020202020204" pitchFamily="34" charset="0"/>
                <a:hlinkClick r:id="rId2"/>
              </a:rPr>
              <a:t> </a:t>
            </a:r>
            <a:r>
              <a:rPr lang="en-GB" b="0" i="0">
                <a:solidFill>
                  <a:srgbClr val="000000"/>
                </a:solidFill>
                <a:effectLst/>
                <a:latin typeface="Trebuchet MS" panose="020B0603020202020204" pitchFamily="34" charset="0"/>
              </a:rPr>
              <a:t>In the little word, ‘passage’ has three levels of meaning explored through three successive levels of the story – political and racial tension, symbolic landscape and religious festivals. At a purely narrative level the novel tries to build a passage between two countries, which are divided not only geographically but also racially and politically. Unity can be achieved if people of both the races practice the principles of tolerance, understanding and kindness. At this level the theme of the novel is friendship and love</a:t>
            </a:r>
            <a:endParaRPr lang="en-US"/>
          </a:p>
        </p:txBody>
      </p:sp>
    </p:spTree>
    <p:extLst>
      <p:ext uri="{BB962C8B-B14F-4D97-AF65-F5344CB8AC3E}">
        <p14:creationId xmlns:p14="http://schemas.microsoft.com/office/powerpoint/2010/main" val="2055376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86446-B3E9-8E4C-87BD-7A4AD2349C9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4A43818-1EA4-F04E-998F-24D1A708CB62}"/>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CA6DC726-EBB8-5D4A-BBC6-5EC113C46617}"/>
              </a:ext>
            </a:extLst>
          </p:cNvPr>
          <p:cNvSpPr txBox="1"/>
          <p:nvPr/>
        </p:nvSpPr>
        <p:spPr>
          <a:xfrm>
            <a:off x="3046512" y="1305341"/>
            <a:ext cx="6098976" cy="4247317"/>
          </a:xfrm>
          <a:prstGeom prst="rect">
            <a:avLst/>
          </a:prstGeom>
          <a:noFill/>
        </p:spPr>
        <p:txBody>
          <a:bodyPr wrap="square">
            <a:spAutoFit/>
          </a:bodyPr>
          <a:lstStyle/>
          <a:p>
            <a:r>
              <a:rPr lang="en-GB" b="1" i="0" u="sng" strike="noStrike">
                <a:solidFill>
                  <a:srgbClr val="C08D37"/>
                </a:solidFill>
                <a:effectLst/>
                <a:latin typeface="Trebuchet MS" panose="020B0603020202020204" pitchFamily="34" charset="0"/>
                <a:hlinkClick r:id="rId2"/>
              </a:rPr>
              <a:t>A Passage Vs Link:</a:t>
            </a:r>
            <a:r>
              <a:rPr lang="en-GB" b="0" i="0">
                <a:solidFill>
                  <a:srgbClr val="000000"/>
                </a:solidFill>
                <a:effectLst/>
                <a:latin typeface="Trebuchet MS" panose="020B0603020202020204" pitchFamily="34" charset="0"/>
              </a:rPr>
              <a:t> At a deeper level, the novel builds a passage between the achievements of the west with the wisdom of India, between the physical and the spiritual. The ideals of the West – normality, rationality, personality, exclusion – and the ideals of India – impersonality, inclusiveness and love – are juxtaposed. India is the home of rich spiritual heritage. India is a spirit; she is a mystery. The foreigner feel baffled and lost when they encounter this real India who manifests herself in the form of a shame, a mysterious wild animal, and the cave. Even the best representative of the highly cherished ideals of Western Culture, Fielding, feels that India is a muddle. In the face of this general opinion of the Westerners, Forster stresses that India is a spirit and to understand her one should regard her spirituality</a:t>
            </a:r>
            <a:endParaRPr lang="en-US"/>
          </a:p>
        </p:txBody>
      </p:sp>
    </p:spTree>
    <p:extLst>
      <p:ext uri="{BB962C8B-B14F-4D97-AF65-F5344CB8AC3E}">
        <p14:creationId xmlns:p14="http://schemas.microsoft.com/office/powerpoint/2010/main" val="1548020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2DB85-F6FC-B649-8833-96FF96D5BC4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31C2522-078E-7042-BBA3-2C207A39C7E9}"/>
              </a:ext>
            </a:extLst>
          </p:cNvPr>
          <p:cNvSpPr>
            <a:spLocks noGrp="1"/>
          </p:cNvSpPr>
          <p:nvPr>
            <p:ph idx="1"/>
          </p:nvPr>
        </p:nvSpPr>
        <p:spPr/>
        <p:txBody>
          <a:bodyPr>
            <a:normAutofit/>
          </a:bodyPr>
          <a:lstStyle/>
          <a:p>
            <a:pPr marL="0" indent="0">
              <a:buNone/>
            </a:pPr>
            <a:endParaRPr lang="en-GB" sz="4000"/>
          </a:p>
          <a:p>
            <a:pPr marL="0" indent="0">
              <a:buNone/>
            </a:pPr>
            <a:r>
              <a:rPr lang="en-GB" sz="4000"/>
              <a:t>              Thank You </a:t>
            </a:r>
            <a:endParaRPr lang="en-US" sz="4000"/>
          </a:p>
        </p:txBody>
      </p:sp>
    </p:spTree>
    <p:extLst>
      <p:ext uri="{BB962C8B-B14F-4D97-AF65-F5344CB8AC3E}">
        <p14:creationId xmlns:p14="http://schemas.microsoft.com/office/powerpoint/2010/main" val="36372045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Savon</vt:lpstr>
      <vt:lpstr>A Passage to India:Title</vt:lpstr>
      <vt:lpstr>PowerPoint Presentation</vt:lpstr>
      <vt:lpstr>PowerPoint Presentation</vt:lpstr>
      <vt:lpstr>PowerPoint Presentation</vt:lpstr>
      <vt:lpstr>Story</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Passage to India:Title</dc:title>
  <dc:creator>Unknown User</dc:creator>
  <cp:lastModifiedBy>Unknown User</cp:lastModifiedBy>
  <cp:revision>1</cp:revision>
  <dcterms:created xsi:type="dcterms:W3CDTF">2022-07-27T18:31:35Z</dcterms:created>
  <dcterms:modified xsi:type="dcterms:W3CDTF">2022-07-27T18:44:53Z</dcterms:modified>
</cp:coreProperties>
</file>